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311" r:id="rId3"/>
    <p:sldId id="314" r:id="rId4"/>
    <p:sldId id="313" r:id="rId5"/>
    <p:sldId id="315" r:id="rId6"/>
    <p:sldId id="289" r:id="rId7"/>
    <p:sldId id="316" r:id="rId8"/>
    <p:sldId id="317" r:id="rId9"/>
    <p:sldId id="318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42"/>
    <a:srgbClr val="130E3B"/>
    <a:srgbClr val="233881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8"/>
    <p:restoredTop sz="94694"/>
  </p:normalViewPr>
  <p:slideViewPr>
    <p:cSldViewPr snapToGrid="0" snapToObjects="1">
      <p:cViewPr varScale="1">
        <p:scale>
          <a:sx n="92" d="100"/>
          <a:sy n="92" d="100"/>
        </p:scale>
        <p:origin x="614" y="82"/>
      </p:cViewPr>
      <p:guideLst>
        <p:guide orient="horz" pos="3929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43E07-4841-4545-BEC9-EDB57CBE660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1A35172-2D1A-44DD-A611-E3821D2CEB6B}">
      <dgm:prSet phldrT="[Text]"/>
      <dgm:spPr/>
      <dgm:t>
        <a:bodyPr/>
        <a:lstStyle/>
        <a:p>
          <a:r>
            <a:rPr lang="en-US" dirty="0"/>
            <a:t>Access &amp; Create Data</a:t>
          </a:r>
          <a:endParaRPr lang="en-IN" dirty="0"/>
        </a:p>
      </dgm:t>
    </dgm:pt>
    <dgm:pt modelId="{E8E94F37-B58F-456A-BD35-F0EDFFC876F4}" type="parTrans" cxnId="{4B3DD35E-DA0A-432C-BCAE-8BBB2DD03A71}">
      <dgm:prSet/>
      <dgm:spPr/>
      <dgm:t>
        <a:bodyPr/>
        <a:lstStyle/>
        <a:p>
          <a:endParaRPr lang="en-IN"/>
        </a:p>
      </dgm:t>
    </dgm:pt>
    <dgm:pt modelId="{468FE0F1-2BCA-4E66-9715-F8A626F27A03}" type="sibTrans" cxnId="{4B3DD35E-DA0A-432C-BCAE-8BBB2DD03A71}">
      <dgm:prSet/>
      <dgm:spPr/>
      <dgm:t>
        <a:bodyPr/>
        <a:lstStyle/>
        <a:p>
          <a:endParaRPr lang="en-IN"/>
        </a:p>
      </dgm:t>
    </dgm:pt>
    <dgm:pt modelId="{F65A174D-CE76-426D-8913-F61CC8E61C2D}">
      <dgm:prSet phldrT="[Text]"/>
      <dgm:spPr/>
      <dgm:t>
        <a:bodyPr/>
        <a:lstStyle/>
        <a:p>
          <a:r>
            <a:rPr lang="en-US" dirty="0"/>
            <a:t>Preprocess &amp; Explore Data</a:t>
          </a:r>
          <a:endParaRPr lang="en-IN" dirty="0"/>
        </a:p>
      </dgm:t>
    </dgm:pt>
    <dgm:pt modelId="{06715982-52FA-4839-85BF-F1F55490E931}" type="parTrans" cxnId="{A4E29869-4971-4E6D-873A-B27E69E27478}">
      <dgm:prSet/>
      <dgm:spPr/>
      <dgm:t>
        <a:bodyPr/>
        <a:lstStyle/>
        <a:p>
          <a:endParaRPr lang="en-IN"/>
        </a:p>
      </dgm:t>
    </dgm:pt>
    <dgm:pt modelId="{C68A35EA-083F-4FB3-8FFC-0B4441DA0B8A}" type="sibTrans" cxnId="{A4E29869-4971-4E6D-873A-B27E69E27478}">
      <dgm:prSet/>
      <dgm:spPr/>
      <dgm:t>
        <a:bodyPr/>
        <a:lstStyle/>
        <a:p>
          <a:endParaRPr lang="en-IN"/>
        </a:p>
      </dgm:t>
    </dgm:pt>
    <dgm:pt modelId="{8879FD99-0737-46FE-9A7F-15528772E39D}">
      <dgm:prSet phldrT="[Text]"/>
      <dgm:spPr/>
      <dgm:t>
        <a:bodyPr/>
        <a:lstStyle/>
        <a:p>
          <a:r>
            <a:rPr lang="en-US" dirty="0"/>
            <a:t>Develop Predictive Model</a:t>
          </a:r>
          <a:endParaRPr lang="en-IN" dirty="0"/>
        </a:p>
      </dgm:t>
    </dgm:pt>
    <dgm:pt modelId="{27DE92E7-86D7-4DC8-B12B-7FDD2915D4B4}" type="parTrans" cxnId="{87DE0105-DEEB-4FCC-A70A-52418CDC721D}">
      <dgm:prSet/>
      <dgm:spPr/>
      <dgm:t>
        <a:bodyPr/>
        <a:lstStyle/>
        <a:p>
          <a:endParaRPr lang="en-IN"/>
        </a:p>
      </dgm:t>
    </dgm:pt>
    <dgm:pt modelId="{728AC209-63D8-465E-ACA9-44E368731B0D}" type="sibTrans" cxnId="{87DE0105-DEEB-4FCC-A70A-52418CDC721D}">
      <dgm:prSet/>
      <dgm:spPr/>
      <dgm:t>
        <a:bodyPr/>
        <a:lstStyle/>
        <a:p>
          <a:endParaRPr lang="en-IN"/>
        </a:p>
      </dgm:t>
    </dgm:pt>
    <dgm:pt modelId="{646ABE60-4832-49CC-83B7-2B188CC2CF8A}">
      <dgm:prSet/>
      <dgm:spPr/>
      <dgm:t>
        <a:bodyPr/>
        <a:lstStyle/>
        <a:p>
          <a:r>
            <a:rPr lang="en-US"/>
            <a:t>Deploy &amp; Share</a:t>
          </a:r>
          <a:endParaRPr lang="en-IN" dirty="0"/>
        </a:p>
      </dgm:t>
    </dgm:pt>
    <dgm:pt modelId="{AAEB8D43-8C04-4C6E-8F25-35C304C43485}" type="parTrans" cxnId="{C4A59810-99C0-4521-828A-E5672206C0FB}">
      <dgm:prSet/>
      <dgm:spPr/>
      <dgm:t>
        <a:bodyPr/>
        <a:lstStyle/>
        <a:p>
          <a:endParaRPr lang="en-IN"/>
        </a:p>
      </dgm:t>
    </dgm:pt>
    <dgm:pt modelId="{3B923735-38D9-4DCC-BD5B-3BF57B38CC90}" type="sibTrans" cxnId="{C4A59810-99C0-4521-828A-E5672206C0FB}">
      <dgm:prSet/>
      <dgm:spPr/>
      <dgm:t>
        <a:bodyPr/>
        <a:lstStyle/>
        <a:p>
          <a:endParaRPr lang="en-IN"/>
        </a:p>
      </dgm:t>
    </dgm:pt>
    <dgm:pt modelId="{2F4E5A75-8867-4700-893A-28738EDA0028}" type="pres">
      <dgm:prSet presAssocID="{E2543E07-4841-4545-BEC9-EDB57CBE6603}" presName="Name0" presStyleCnt="0">
        <dgm:presLayoutVars>
          <dgm:dir/>
          <dgm:animLvl val="lvl"/>
          <dgm:resizeHandles val="exact"/>
        </dgm:presLayoutVars>
      </dgm:prSet>
      <dgm:spPr/>
    </dgm:pt>
    <dgm:pt modelId="{CB1FEA3A-6531-40CE-8867-B9BDE5FE2ABB}" type="pres">
      <dgm:prSet presAssocID="{31A35172-2D1A-44DD-A611-E3821D2CEB6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B5BF8E7-9705-4B3E-B9EA-E358B2CA880D}" type="pres">
      <dgm:prSet presAssocID="{468FE0F1-2BCA-4E66-9715-F8A626F27A03}" presName="parTxOnlySpace" presStyleCnt="0"/>
      <dgm:spPr/>
    </dgm:pt>
    <dgm:pt modelId="{B3F60AB2-BBE4-43BC-A854-1AA685B90D6A}" type="pres">
      <dgm:prSet presAssocID="{F65A174D-CE76-426D-8913-F61CC8E61C2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4118BBB-70EE-4329-9E23-2993485725DC}" type="pres">
      <dgm:prSet presAssocID="{C68A35EA-083F-4FB3-8FFC-0B4441DA0B8A}" presName="parTxOnlySpace" presStyleCnt="0"/>
      <dgm:spPr/>
    </dgm:pt>
    <dgm:pt modelId="{BA9BCA3C-E9B1-4678-82F0-F100DFBA5BFA}" type="pres">
      <dgm:prSet presAssocID="{8879FD99-0737-46FE-9A7F-15528772E39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F009139-76D9-4A85-8260-259CE33A6325}" type="pres">
      <dgm:prSet presAssocID="{728AC209-63D8-465E-ACA9-44E368731B0D}" presName="parTxOnlySpace" presStyleCnt="0"/>
      <dgm:spPr/>
    </dgm:pt>
    <dgm:pt modelId="{B05BDD91-9007-4A19-8AC2-2C3670227728}" type="pres">
      <dgm:prSet presAssocID="{646ABE60-4832-49CC-83B7-2B188CC2CF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E0105-DEEB-4FCC-A70A-52418CDC721D}" srcId="{E2543E07-4841-4545-BEC9-EDB57CBE6603}" destId="{8879FD99-0737-46FE-9A7F-15528772E39D}" srcOrd="2" destOrd="0" parTransId="{27DE92E7-86D7-4DC8-B12B-7FDD2915D4B4}" sibTransId="{728AC209-63D8-465E-ACA9-44E368731B0D}"/>
    <dgm:cxn modelId="{C4A59810-99C0-4521-828A-E5672206C0FB}" srcId="{E2543E07-4841-4545-BEC9-EDB57CBE6603}" destId="{646ABE60-4832-49CC-83B7-2B188CC2CF8A}" srcOrd="3" destOrd="0" parTransId="{AAEB8D43-8C04-4C6E-8F25-35C304C43485}" sibTransId="{3B923735-38D9-4DCC-BD5B-3BF57B38CC90}"/>
    <dgm:cxn modelId="{4A2A643B-5B7C-44A9-8AF4-06F81D3B121B}" type="presOf" srcId="{31A35172-2D1A-44DD-A611-E3821D2CEB6B}" destId="{CB1FEA3A-6531-40CE-8867-B9BDE5FE2ABB}" srcOrd="0" destOrd="0" presId="urn:microsoft.com/office/officeart/2005/8/layout/chevron1"/>
    <dgm:cxn modelId="{4965505C-4F68-42FE-8DB2-EEFF55AB0275}" type="presOf" srcId="{E2543E07-4841-4545-BEC9-EDB57CBE6603}" destId="{2F4E5A75-8867-4700-893A-28738EDA0028}" srcOrd="0" destOrd="0" presId="urn:microsoft.com/office/officeart/2005/8/layout/chevron1"/>
    <dgm:cxn modelId="{4B3DD35E-DA0A-432C-BCAE-8BBB2DD03A71}" srcId="{E2543E07-4841-4545-BEC9-EDB57CBE6603}" destId="{31A35172-2D1A-44DD-A611-E3821D2CEB6B}" srcOrd="0" destOrd="0" parTransId="{E8E94F37-B58F-456A-BD35-F0EDFFC876F4}" sibTransId="{468FE0F1-2BCA-4E66-9715-F8A626F27A03}"/>
    <dgm:cxn modelId="{A4E29869-4971-4E6D-873A-B27E69E27478}" srcId="{E2543E07-4841-4545-BEC9-EDB57CBE6603}" destId="{F65A174D-CE76-426D-8913-F61CC8E61C2D}" srcOrd="1" destOrd="0" parTransId="{06715982-52FA-4839-85BF-F1F55490E931}" sibTransId="{C68A35EA-083F-4FB3-8FFC-0B4441DA0B8A}"/>
    <dgm:cxn modelId="{C22AB786-7FEC-4BC9-9F9F-0A6A00B45A82}" type="presOf" srcId="{8879FD99-0737-46FE-9A7F-15528772E39D}" destId="{BA9BCA3C-E9B1-4678-82F0-F100DFBA5BFA}" srcOrd="0" destOrd="0" presId="urn:microsoft.com/office/officeart/2005/8/layout/chevron1"/>
    <dgm:cxn modelId="{12DDFB86-DEFF-4618-9A6F-D52514DCEC1A}" type="presOf" srcId="{F65A174D-CE76-426D-8913-F61CC8E61C2D}" destId="{B3F60AB2-BBE4-43BC-A854-1AA685B90D6A}" srcOrd="0" destOrd="0" presId="urn:microsoft.com/office/officeart/2005/8/layout/chevron1"/>
    <dgm:cxn modelId="{54F226F7-A669-46B2-8594-4868A177456D}" type="presOf" srcId="{646ABE60-4832-49CC-83B7-2B188CC2CF8A}" destId="{B05BDD91-9007-4A19-8AC2-2C3670227728}" srcOrd="0" destOrd="0" presId="urn:microsoft.com/office/officeart/2005/8/layout/chevron1"/>
    <dgm:cxn modelId="{36D496B3-593A-436F-91DB-B542776D0730}" type="presParOf" srcId="{2F4E5A75-8867-4700-893A-28738EDA0028}" destId="{CB1FEA3A-6531-40CE-8867-B9BDE5FE2ABB}" srcOrd="0" destOrd="0" presId="urn:microsoft.com/office/officeart/2005/8/layout/chevron1"/>
    <dgm:cxn modelId="{A7E09CD3-332A-46C3-BB30-D70D486D2179}" type="presParOf" srcId="{2F4E5A75-8867-4700-893A-28738EDA0028}" destId="{9B5BF8E7-9705-4B3E-B9EA-E358B2CA880D}" srcOrd="1" destOrd="0" presId="urn:microsoft.com/office/officeart/2005/8/layout/chevron1"/>
    <dgm:cxn modelId="{35423D07-3D7B-4531-8451-0054D17BA82B}" type="presParOf" srcId="{2F4E5A75-8867-4700-893A-28738EDA0028}" destId="{B3F60AB2-BBE4-43BC-A854-1AA685B90D6A}" srcOrd="2" destOrd="0" presId="urn:microsoft.com/office/officeart/2005/8/layout/chevron1"/>
    <dgm:cxn modelId="{464160B9-108D-4D39-BEB9-E6A05A9FCF1A}" type="presParOf" srcId="{2F4E5A75-8867-4700-893A-28738EDA0028}" destId="{94118BBB-70EE-4329-9E23-2993485725DC}" srcOrd="3" destOrd="0" presId="urn:microsoft.com/office/officeart/2005/8/layout/chevron1"/>
    <dgm:cxn modelId="{7EA8E49E-4E1F-4DBF-9CA3-548BB91F83C4}" type="presParOf" srcId="{2F4E5A75-8867-4700-893A-28738EDA0028}" destId="{BA9BCA3C-E9B1-4678-82F0-F100DFBA5BFA}" srcOrd="4" destOrd="0" presId="urn:microsoft.com/office/officeart/2005/8/layout/chevron1"/>
    <dgm:cxn modelId="{D4D4D6F9-7DCA-41A5-99B3-8F225357D3C1}" type="presParOf" srcId="{2F4E5A75-8867-4700-893A-28738EDA0028}" destId="{BF009139-76D9-4A85-8260-259CE33A6325}" srcOrd="5" destOrd="0" presId="urn:microsoft.com/office/officeart/2005/8/layout/chevron1"/>
    <dgm:cxn modelId="{CDB60277-79A7-44E5-8580-D0D94695441F}" type="presParOf" srcId="{2F4E5A75-8867-4700-893A-28738EDA0028}" destId="{B05BDD91-9007-4A19-8AC2-2C367022772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FEA3A-6531-40CE-8867-B9BDE5FE2ABB}">
      <dsp:nvSpPr>
        <dsp:cNvPr id="0" name=""/>
        <dsp:cNvSpPr/>
      </dsp:nvSpPr>
      <dsp:spPr>
        <a:xfrm>
          <a:off x="4256" y="985107"/>
          <a:ext cx="2477749" cy="9910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Access &amp; Create Data</a:t>
          </a:r>
          <a:endParaRPr lang="en-IN" sz="2200" kern="1200" dirty="0"/>
        </a:p>
      </dsp:txBody>
      <dsp:txXfrm>
        <a:off x="499806" y="985107"/>
        <a:ext cx="1486650" cy="991099"/>
      </dsp:txXfrm>
    </dsp:sp>
    <dsp:sp modelId="{B3F60AB2-BBE4-43BC-A854-1AA685B90D6A}">
      <dsp:nvSpPr>
        <dsp:cNvPr id="0" name=""/>
        <dsp:cNvSpPr/>
      </dsp:nvSpPr>
      <dsp:spPr>
        <a:xfrm>
          <a:off x="2234231" y="985107"/>
          <a:ext cx="2477749" cy="9910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Preprocess &amp; Explore Data</a:t>
          </a:r>
          <a:endParaRPr lang="en-IN" sz="2200" kern="1200" dirty="0"/>
        </a:p>
      </dsp:txBody>
      <dsp:txXfrm>
        <a:off x="2729781" y="985107"/>
        <a:ext cx="1486650" cy="991099"/>
      </dsp:txXfrm>
    </dsp:sp>
    <dsp:sp modelId="{BA9BCA3C-E9B1-4678-82F0-F100DFBA5BFA}">
      <dsp:nvSpPr>
        <dsp:cNvPr id="0" name=""/>
        <dsp:cNvSpPr/>
      </dsp:nvSpPr>
      <dsp:spPr>
        <a:xfrm>
          <a:off x="4464205" y="985107"/>
          <a:ext cx="2477749" cy="9910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 Predictive Model</a:t>
          </a:r>
          <a:endParaRPr lang="en-IN" sz="2200" kern="1200" dirty="0"/>
        </a:p>
      </dsp:txBody>
      <dsp:txXfrm>
        <a:off x="4959755" y="985107"/>
        <a:ext cx="1486650" cy="991099"/>
      </dsp:txXfrm>
    </dsp:sp>
    <dsp:sp modelId="{B05BDD91-9007-4A19-8AC2-2C3670227728}">
      <dsp:nvSpPr>
        <dsp:cNvPr id="0" name=""/>
        <dsp:cNvSpPr/>
      </dsp:nvSpPr>
      <dsp:spPr>
        <a:xfrm>
          <a:off x="6694180" y="985107"/>
          <a:ext cx="2477749" cy="9910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 &amp; Share</a:t>
          </a:r>
          <a:endParaRPr lang="en-IN" sz="2200" kern="1200" dirty="0"/>
        </a:p>
      </dsp:txBody>
      <dsp:txXfrm>
        <a:off x="7189730" y="985107"/>
        <a:ext cx="1486650" cy="991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8525"/>
            <a:ext cx="7494003" cy="188627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ACTIVITIES OF DAILY LIVING DETECTION USING SMART MICROPHONES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5C024-0398-6BF2-644B-CB5862BBC67F}"/>
              </a:ext>
            </a:extLst>
          </p:cNvPr>
          <p:cNvSpPr txBox="1"/>
          <p:nvPr/>
        </p:nvSpPr>
        <p:spPr>
          <a:xfrm>
            <a:off x="8003096" y="4974672"/>
            <a:ext cx="3095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ATHULYA SHAJI (B00873604) </a:t>
            </a:r>
          </a:p>
          <a:p>
            <a:pPr algn="just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MSC COMPUTER SCIENCE </a:t>
            </a:r>
          </a:p>
          <a:p>
            <a:pPr algn="just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SCHOOL OF COMPUTING </a:t>
            </a:r>
          </a:p>
          <a:p>
            <a:pPr algn="just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ULSTER UNIVERSITY BELFAST  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TRAINING 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8849" y="2753529"/>
            <a:ext cx="4223858" cy="944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2060"/>
                </a:solidFill>
                <a:effectLst/>
                <a:latin typeface="+mn-lt"/>
                <a:ea typeface="SimSun" panose="02010600030101010101" pitchFamily="2" charset="-122"/>
              </a:rPr>
              <a:t>Accuracy (%) of six MLCs trained on  five classes with 20 samples each </a:t>
            </a:r>
            <a:endParaRPr lang="en-IN" sz="20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75DCB6-381D-7345-F53B-16FABCC86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35382"/>
              </p:ext>
            </p:extLst>
          </p:nvPr>
        </p:nvGraphicFramePr>
        <p:xfrm>
          <a:off x="1127550" y="2769189"/>
          <a:ext cx="4515603" cy="870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7440">
                  <a:extLst>
                    <a:ext uri="{9D8B030D-6E8A-4147-A177-3AD203B41FA5}">
                      <a16:colId xmlns:a16="http://schemas.microsoft.com/office/drawing/2014/main" val="808070060"/>
                    </a:ext>
                  </a:extLst>
                </a:gridCol>
                <a:gridCol w="555151">
                  <a:extLst>
                    <a:ext uri="{9D8B030D-6E8A-4147-A177-3AD203B41FA5}">
                      <a16:colId xmlns:a16="http://schemas.microsoft.com/office/drawing/2014/main" val="1763679502"/>
                    </a:ext>
                  </a:extLst>
                </a:gridCol>
                <a:gridCol w="556081">
                  <a:extLst>
                    <a:ext uri="{9D8B030D-6E8A-4147-A177-3AD203B41FA5}">
                      <a16:colId xmlns:a16="http://schemas.microsoft.com/office/drawing/2014/main" val="450634382"/>
                    </a:ext>
                  </a:extLst>
                </a:gridCol>
                <a:gridCol w="782048">
                  <a:extLst>
                    <a:ext uri="{9D8B030D-6E8A-4147-A177-3AD203B41FA5}">
                      <a16:colId xmlns:a16="http://schemas.microsoft.com/office/drawing/2014/main" val="1041134913"/>
                    </a:ext>
                  </a:extLst>
                </a:gridCol>
                <a:gridCol w="555151">
                  <a:extLst>
                    <a:ext uri="{9D8B030D-6E8A-4147-A177-3AD203B41FA5}">
                      <a16:colId xmlns:a16="http://schemas.microsoft.com/office/drawing/2014/main" val="4072573809"/>
                    </a:ext>
                  </a:extLst>
                </a:gridCol>
                <a:gridCol w="500287">
                  <a:extLst>
                    <a:ext uri="{9D8B030D-6E8A-4147-A177-3AD203B41FA5}">
                      <a16:colId xmlns:a16="http://schemas.microsoft.com/office/drawing/2014/main" val="3823198498"/>
                    </a:ext>
                  </a:extLst>
                </a:gridCol>
                <a:gridCol w="909445">
                  <a:extLst>
                    <a:ext uri="{9D8B030D-6E8A-4147-A177-3AD203B41FA5}">
                      <a16:colId xmlns:a16="http://schemas.microsoft.com/office/drawing/2014/main" val="2195280227"/>
                    </a:ext>
                  </a:extLst>
                </a:gridCol>
              </a:tblGrid>
              <a:tr h="562863"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MFCC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ANN 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SVM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Decision tree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KNN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NB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Perceptron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902061"/>
                  </a:ext>
                </a:extLst>
              </a:tr>
              <a:tr h="154042"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40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7261244"/>
                  </a:ext>
                </a:extLst>
              </a:tr>
              <a:tr h="154042"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55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53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71391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A28EEC-3032-9A4C-23D5-3C803169A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745983"/>
              </p:ext>
            </p:extLst>
          </p:nvPr>
        </p:nvGraphicFramePr>
        <p:xfrm>
          <a:off x="6287590" y="4707437"/>
          <a:ext cx="4519748" cy="805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8043">
                  <a:extLst>
                    <a:ext uri="{9D8B030D-6E8A-4147-A177-3AD203B41FA5}">
                      <a16:colId xmlns:a16="http://schemas.microsoft.com/office/drawing/2014/main" val="2322874890"/>
                    </a:ext>
                  </a:extLst>
                </a:gridCol>
                <a:gridCol w="555661">
                  <a:extLst>
                    <a:ext uri="{9D8B030D-6E8A-4147-A177-3AD203B41FA5}">
                      <a16:colId xmlns:a16="http://schemas.microsoft.com/office/drawing/2014/main" val="521321310"/>
                    </a:ext>
                  </a:extLst>
                </a:gridCol>
                <a:gridCol w="556593">
                  <a:extLst>
                    <a:ext uri="{9D8B030D-6E8A-4147-A177-3AD203B41FA5}">
                      <a16:colId xmlns:a16="http://schemas.microsoft.com/office/drawing/2014/main" val="2500042224"/>
                    </a:ext>
                  </a:extLst>
                </a:gridCol>
                <a:gridCol w="782766">
                  <a:extLst>
                    <a:ext uri="{9D8B030D-6E8A-4147-A177-3AD203B41FA5}">
                      <a16:colId xmlns:a16="http://schemas.microsoft.com/office/drawing/2014/main" val="2449202881"/>
                    </a:ext>
                  </a:extLst>
                </a:gridCol>
                <a:gridCol w="555661">
                  <a:extLst>
                    <a:ext uri="{9D8B030D-6E8A-4147-A177-3AD203B41FA5}">
                      <a16:colId xmlns:a16="http://schemas.microsoft.com/office/drawing/2014/main" val="296386161"/>
                    </a:ext>
                  </a:extLst>
                </a:gridCol>
                <a:gridCol w="500746">
                  <a:extLst>
                    <a:ext uri="{9D8B030D-6E8A-4147-A177-3AD203B41FA5}">
                      <a16:colId xmlns:a16="http://schemas.microsoft.com/office/drawing/2014/main" val="3342315502"/>
                    </a:ext>
                  </a:extLst>
                </a:gridCol>
                <a:gridCol w="910278">
                  <a:extLst>
                    <a:ext uri="{9D8B030D-6E8A-4147-A177-3AD203B41FA5}">
                      <a16:colId xmlns:a16="http://schemas.microsoft.com/office/drawing/2014/main" val="825585862"/>
                    </a:ext>
                  </a:extLst>
                </a:gridCol>
              </a:tblGrid>
              <a:tr h="402544"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MFCC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ANN 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SVM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Decision tree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KNN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NB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Perceptron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1527323"/>
                  </a:ext>
                </a:extLst>
              </a:tr>
              <a:tr h="201273"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43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0642410"/>
                  </a:ext>
                </a:extLst>
              </a:tr>
              <a:tr h="201273"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72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</a:rPr>
                        <a:t>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71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</a:rPr>
                        <a:t>62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302157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CB7FED-F9DD-BC02-CECB-EBD7BE6DAF69}"/>
              </a:ext>
            </a:extLst>
          </p:cNvPr>
          <p:cNvSpPr txBox="1"/>
          <p:nvPr/>
        </p:nvSpPr>
        <p:spPr>
          <a:xfrm flipH="1">
            <a:off x="1224793" y="4811893"/>
            <a:ext cx="4418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ffectLst/>
                <a:latin typeface="+mn-lt"/>
                <a:ea typeface="SimSun" panose="02010600030101010101" pitchFamily="2" charset="-122"/>
              </a:rPr>
              <a:t>Accuracy (%) of six MLCs trained on four classes with 40 (approx.) samples each </a:t>
            </a:r>
            <a:endParaRPr lang="en-IN" sz="20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AUDIO CLASSIFIER : SVM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CB073-F030-60B8-6C05-EAAA1F6BD96D}"/>
              </a:ext>
            </a:extLst>
          </p:cNvPr>
          <p:cNvSpPr txBox="1"/>
          <p:nvPr/>
        </p:nvSpPr>
        <p:spPr>
          <a:xfrm>
            <a:off x="1371599" y="4531224"/>
            <a:ext cx="3292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Training results of SVM on 70:30 train: test ratio</a:t>
            </a:r>
            <a:endParaRPr lang="en-IN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9EED77-CF87-8FAD-8ABB-B5F2DFAEE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111017"/>
              </p:ext>
            </p:extLst>
          </p:nvPr>
        </p:nvGraphicFramePr>
        <p:xfrm>
          <a:off x="769742" y="3028428"/>
          <a:ext cx="4456600" cy="1394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548">
                  <a:extLst>
                    <a:ext uri="{9D8B030D-6E8A-4147-A177-3AD203B41FA5}">
                      <a16:colId xmlns:a16="http://schemas.microsoft.com/office/drawing/2014/main" val="2627238442"/>
                    </a:ext>
                  </a:extLst>
                </a:gridCol>
                <a:gridCol w="882877">
                  <a:extLst>
                    <a:ext uri="{9D8B030D-6E8A-4147-A177-3AD203B41FA5}">
                      <a16:colId xmlns:a16="http://schemas.microsoft.com/office/drawing/2014/main" val="3541998207"/>
                    </a:ext>
                  </a:extLst>
                </a:gridCol>
                <a:gridCol w="902149">
                  <a:extLst>
                    <a:ext uri="{9D8B030D-6E8A-4147-A177-3AD203B41FA5}">
                      <a16:colId xmlns:a16="http://schemas.microsoft.com/office/drawing/2014/main" val="574004377"/>
                    </a:ext>
                  </a:extLst>
                </a:gridCol>
                <a:gridCol w="882877">
                  <a:extLst>
                    <a:ext uri="{9D8B030D-6E8A-4147-A177-3AD203B41FA5}">
                      <a16:colId xmlns:a16="http://schemas.microsoft.com/office/drawing/2014/main" val="1000381264"/>
                    </a:ext>
                  </a:extLst>
                </a:gridCol>
                <a:gridCol w="902149">
                  <a:extLst>
                    <a:ext uri="{9D8B030D-6E8A-4147-A177-3AD203B41FA5}">
                      <a16:colId xmlns:a16="http://schemas.microsoft.com/office/drawing/2014/main" val="2908441315"/>
                    </a:ext>
                  </a:extLst>
                </a:gridCol>
              </a:tblGrid>
              <a:tr h="27896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Dataset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4 classes 40 samples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 classes 20 samples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97772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MFCC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 CV (%)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Accuracy (%)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 CV (%)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Accuracy (%)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980121"/>
                  </a:ext>
                </a:extLst>
              </a:tr>
              <a:tr h="27896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300015"/>
                  </a:ext>
                </a:extLst>
              </a:tr>
              <a:tr h="27896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79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838124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screenshot, rectangle, text, diagram&#10;&#10;Description automatically generated">
            <a:extLst>
              <a:ext uri="{FF2B5EF4-FFF2-40B4-BE49-F238E27FC236}">
                <a16:creationId xmlns:a16="http://schemas.microsoft.com/office/drawing/2014/main" id="{147C03B5-F5E4-0FD6-3D02-A9E48D9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50" y="2647920"/>
            <a:ext cx="3903136" cy="2637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08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REAL-TIME ADL CAPTURE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9176" y="3111271"/>
            <a:ext cx="4223858" cy="1819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5" dirty="0">
                <a:solidFill>
                  <a:srgbClr val="002060"/>
                </a:solidFill>
                <a:latin typeface="+mn-lt"/>
                <a:ea typeface="SimSun" panose="02010600030101010101" pitchFamily="2" charset="-122"/>
              </a:rPr>
              <a:t>VNC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5" dirty="0">
                <a:solidFill>
                  <a:srgbClr val="002060"/>
                </a:solidFill>
                <a:latin typeface="+mn-lt"/>
                <a:ea typeface="SimSun" panose="02010600030101010101" pitchFamily="2" charset="-122"/>
              </a:rPr>
              <a:t>SSH client (Putty)</a:t>
            </a:r>
            <a:endParaRPr lang="en-IN" sz="2000" spc="-5" dirty="0">
              <a:solidFill>
                <a:srgbClr val="002060"/>
              </a:solidFill>
              <a:latin typeface="+mn-lt"/>
              <a:ea typeface="SimSun" panose="02010600030101010101" pitchFamily="2" charset="-122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pic>
        <p:nvPicPr>
          <p:cNvPr id="4" name="Picture 3" descr="A close-up of a green circuit board&#10;&#10;Description automatically generated with medium confidence">
            <a:extLst>
              <a:ext uri="{FF2B5EF4-FFF2-40B4-BE49-F238E27FC236}">
                <a16:creationId xmlns:a16="http://schemas.microsoft.com/office/drawing/2014/main" id="{F1547DAA-3607-E86D-FE50-A562A7DC2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548960"/>
            <a:ext cx="2534888" cy="14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ini USB Microphone | The Pi Hut">
            <a:extLst>
              <a:ext uri="{FF2B5EF4-FFF2-40B4-BE49-F238E27FC236}">
                <a16:creationId xmlns:a16="http://schemas.microsoft.com/office/drawing/2014/main" id="{0EB9837F-E416-4D93-520E-909C14429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00" y="3075693"/>
            <a:ext cx="1041647" cy="90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7294C0-C1B2-D404-6422-AE05B890F561}"/>
              </a:ext>
            </a:extLst>
          </p:cNvPr>
          <p:cNvSpPr txBox="1"/>
          <p:nvPr/>
        </p:nvSpPr>
        <p:spPr>
          <a:xfrm>
            <a:off x="1421918" y="4116466"/>
            <a:ext cx="341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ffectLst/>
                <a:latin typeface="+mn-lt"/>
                <a:ea typeface="SimSun" panose="02010600030101010101" pitchFamily="2" charset="-122"/>
              </a:rPr>
              <a:t>Raspberry Pi 3 model b+ [3]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21807-15AD-F52A-DEBD-4575B01160D6}"/>
              </a:ext>
            </a:extLst>
          </p:cNvPr>
          <p:cNvSpPr txBox="1"/>
          <p:nvPr/>
        </p:nvSpPr>
        <p:spPr>
          <a:xfrm>
            <a:off x="4837768" y="4109977"/>
            <a:ext cx="293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5" dirty="0">
                <a:solidFill>
                  <a:srgbClr val="002060"/>
                </a:solidFill>
                <a:latin typeface="+mn-lt"/>
                <a:ea typeface="SimSun" panose="02010600030101010101" pitchFamily="2" charset="-122"/>
              </a:rPr>
              <a:t>USB Microphone </a:t>
            </a:r>
            <a:r>
              <a:rPr lang="en-IN" sz="2000" dirty="0">
                <a:solidFill>
                  <a:srgbClr val="002060"/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7303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153311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ADL DETECTION, ANNOTATION, AND LOGGING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DE6EC-0925-6DFF-146A-3016FECE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88" y="1134586"/>
            <a:ext cx="7225748" cy="5654148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33F9F6-0552-2618-25F0-9096CFD30711}"/>
              </a:ext>
            </a:extLst>
          </p:cNvPr>
          <p:cNvCxnSpPr/>
          <p:nvPr/>
        </p:nvCxnSpPr>
        <p:spPr>
          <a:xfrm>
            <a:off x="5251508" y="1375794"/>
            <a:ext cx="0" cy="15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24F339-2BA2-DF66-FCC1-4CD02C1B808D}"/>
              </a:ext>
            </a:extLst>
          </p:cNvPr>
          <p:cNvCxnSpPr/>
          <p:nvPr/>
        </p:nvCxnSpPr>
        <p:spPr>
          <a:xfrm>
            <a:off x="6451134" y="2374084"/>
            <a:ext cx="0" cy="22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BD2585-8F50-EDB0-3FD7-E4CE842B27AF}"/>
              </a:ext>
            </a:extLst>
          </p:cNvPr>
          <p:cNvCxnSpPr/>
          <p:nvPr/>
        </p:nvCxnSpPr>
        <p:spPr>
          <a:xfrm>
            <a:off x="8447714" y="2374084"/>
            <a:ext cx="0" cy="22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3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599" y="2318197"/>
            <a:ext cx="9981503" cy="1406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An SVM audio classifier with an expanding dataset has been designed and implemented to detect ADL sounds and maintain its log. </a:t>
            </a:r>
          </a:p>
          <a:p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The system works on a semi-automated annotation method with user input in text format </a:t>
            </a: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AAD07-71CD-7E33-880B-9D49D00C455E}"/>
              </a:ext>
            </a:extLst>
          </p:cNvPr>
          <p:cNvSpPr txBox="1"/>
          <p:nvPr/>
        </p:nvSpPr>
        <p:spPr>
          <a:xfrm>
            <a:off x="6864993" y="4221282"/>
            <a:ext cx="4488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rgbClr val="002060"/>
                </a:solidFill>
              </a:rPr>
              <a:t>Future Scope :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Integrating the MATRIX Voice</a:t>
            </a:r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Automate audio recording and transfer</a:t>
            </a:r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Improved User Interface (UI)</a:t>
            </a:r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ADL log analysis</a:t>
            </a:r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Automate Audio classifier retraining</a:t>
            </a:r>
            <a:endParaRPr lang="en-US" sz="2000" dirty="0">
              <a:solidFill>
                <a:srgbClr val="002060"/>
              </a:solidFill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DEDF5-6956-C7B2-5B85-F045913E3860}"/>
              </a:ext>
            </a:extLst>
          </p:cNvPr>
          <p:cNvSpPr txBox="1"/>
          <p:nvPr/>
        </p:nvSpPr>
        <p:spPr>
          <a:xfrm>
            <a:off x="1568739" y="4229076"/>
            <a:ext cx="5201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</a:rPr>
              <a:t>Challenges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Availability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Raspberry Pi and </a:t>
            </a:r>
            <a:r>
              <a:rPr lang="en-IN" sz="2000" dirty="0" err="1">
                <a:solidFill>
                  <a:srgbClr val="002060"/>
                </a:solidFill>
              </a:rPr>
              <a:t>Eduroam</a:t>
            </a:r>
            <a:r>
              <a:rPr lang="en-IN" sz="2000" dirty="0">
                <a:solidFill>
                  <a:srgbClr val="002060"/>
                </a:solidFill>
              </a:rPr>
              <a:t> compatibility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Raspberry Pi and Python library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Raspberry Pi and MATRIX integration</a:t>
            </a:r>
          </a:p>
        </p:txBody>
      </p:sp>
    </p:spTree>
    <p:extLst>
      <p:ext uri="{BB962C8B-B14F-4D97-AF65-F5344CB8AC3E}">
        <p14:creationId xmlns:p14="http://schemas.microsoft.com/office/powerpoint/2010/main" val="11990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ACKNOWLEDGMENT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futura-pt"/>
              </a:rPr>
              <a:t>Dr Matias Garcia-Constantino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futura-pt"/>
              </a:rPr>
              <a:t>Dr Ian Cleland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futura-pt"/>
              </a:rPr>
              <a:t>Dr Shuai Zhang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+mn-cs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</a:t>
            </a: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9B1C02-ACE6-A50C-36D3-A38BD6D00888}"/>
              </a:ext>
            </a:extLst>
          </p:cNvPr>
          <p:cNvSpPr txBox="1"/>
          <p:nvPr/>
        </p:nvSpPr>
        <p:spPr>
          <a:xfrm>
            <a:off x="1187769" y="3132045"/>
            <a:ext cx="936001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[1] Brown, R. T. et al. (2019) ‘Association of functional impairment in middle age with hospitalization, nursing home admission, and death’, JAMA internal medicine, 179(5), pp. 668– 675.doi:10.1001/jamainternmed.2019.0008. </a:t>
            </a:r>
          </a:p>
          <a:p>
            <a:endParaRPr lang="en-IN" sz="1200" dirty="0"/>
          </a:p>
          <a:p>
            <a:r>
              <a:rPr lang="en-IN" sz="1200" dirty="0"/>
              <a:t>[2] Redirect notice (no date) Google.com. Available at: https://www.google.com/url?sa=i&amp;url=https%3A%2F%2Fltcga.co m%2Flong-term-care-guide-activities-of-dailyliving%2F&amp;psig=AOvVaw37QBacEzWByPx9YRG5qYfS&amp;ust=1 683637561856000&amp;source=</a:t>
            </a:r>
            <a:r>
              <a:rPr lang="en-IN" sz="1200" dirty="0" err="1"/>
              <a:t>images&amp;cd</a:t>
            </a:r>
            <a:r>
              <a:rPr lang="en-IN" sz="1200" dirty="0"/>
              <a:t>=</a:t>
            </a:r>
            <a:r>
              <a:rPr lang="en-IN" sz="1200" dirty="0" err="1"/>
              <a:t>vfe&amp;ved</a:t>
            </a:r>
            <a:r>
              <a:rPr lang="en-IN" sz="1200" dirty="0"/>
              <a:t>=0CBAQjRxqF</a:t>
            </a:r>
          </a:p>
          <a:p>
            <a:r>
              <a:rPr lang="en-IN" sz="1200" dirty="0"/>
              <a:t>woTCJjBqezk5f4CFQAAAAAdAAAAABAE (Accessed: 8 May 2023).</a:t>
            </a:r>
          </a:p>
          <a:p>
            <a:endParaRPr lang="en-IN" sz="1200" dirty="0"/>
          </a:p>
          <a:p>
            <a:r>
              <a:rPr lang="en-US" sz="1200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[3] (No date b) Prismic.io. Available at: https://images.prismic.io/rpf-products/bef8cda3-64ea-4098-bf188e731a6e9a0d_3b%2B%20Angle%202.jpg?ixlib=gatsbyFP&amp;auto=compress%2Cformat&amp;fit=max&amp;w=799&amp;h=533 (Accessed: 11 May 2023).</a:t>
            </a:r>
          </a:p>
          <a:p>
            <a:endParaRPr lang="en-IN" sz="1200" dirty="0">
              <a:effectLst/>
              <a:ea typeface="Times New Roman" panose="02020603050405020304" pitchFamily="18" charset="0"/>
            </a:endParaRPr>
          </a:p>
          <a:p>
            <a:r>
              <a:rPr lang="en-US" sz="1200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[4] (No date d) Shopify.com. Available at: https://cdn.shopify.com/s/files/1/0176/3274/products/mini-usb-microphone-the-pi-hut-10286533678856618179_grande.jpg?v=1646920627 (Accessed: 11 May 2023).</a:t>
            </a:r>
            <a:endParaRPr lang="en-IN" sz="1200" dirty="0">
              <a:effectLst/>
              <a:ea typeface="Times New Roman" panose="02020603050405020304" pitchFamily="18" charset="0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81655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6F28BA-2004-BC4A-B485-886DC191B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075" y="3005356"/>
            <a:ext cx="8528156" cy="847288"/>
          </a:xfrm>
        </p:spPr>
        <p:txBody>
          <a:bodyPr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THANK</a:t>
            </a:r>
            <a:r>
              <a:rPr lang="en-US" dirty="0"/>
              <a:t>  </a:t>
            </a:r>
            <a:r>
              <a:rPr lang="en-US" sz="4000" dirty="0">
                <a:latin typeface="Arial Black" panose="020B0A040201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7939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9A238-79C5-F88B-7BD6-201B80E3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48" y="294538"/>
            <a:ext cx="9047526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ea typeface="+mj-ea"/>
              </a:rPr>
              <a:t>INTRODUCTION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1ADBD-E3CA-1054-30B3-D7796F969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147" y="2030136"/>
            <a:ext cx="5731079" cy="3971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A study from 2019, shows 1,097 (19.8%)  out of 5,540 developed ADL impairment between 50 and 64 years [1]. 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People with ADL impairment had an increased risk of hospitalization, nursing home admission, and death.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Incapability to do those elementary tasks leads to unsafe living conditions and calls for assistance.</a:t>
            </a:r>
          </a:p>
          <a:p>
            <a:endParaRPr lang="en-US" sz="2000" dirty="0"/>
          </a:p>
        </p:txBody>
      </p:sp>
      <p:pic>
        <p:nvPicPr>
          <p:cNvPr id="4" name="Picture 3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97BB54E0-F36D-C908-D694-A7B2FC8B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pic>
        <p:nvPicPr>
          <p:cNvPr id="5" name="Picture 4" descr="Long-Term Care Guide: Activities of Daily Living |">
            <a:extLst>
              <a:ext uri="{FF2B5EF4-FFF2-40B4-BE49-F238E27FC236}">
                <a16:creationId xmlns:a16="http://schemas.microsoft.com/office/drawing/2014/main" id="{9EBD86BE-69D8-9959-3C80-1760C731A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373" y="2466363"/>
            <a:ext cx="4792572" cy="287742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B9EB0-FA0A-3964-0492-A3CDB61642BE}"/>
              </a:ext>
            </a:extLst>
          </p:cNvPr>
          <p:cNvSpPr txBox="1"/>
          <p:nvPr/>
        </p:nvSpPr>
        <p:spPr>
          <a:xfrm>
            <a:off x="8955136" y="5205286"/>
            <a:ext cx="116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ADLS [2]</a:t>
            </a:r>
          </a:p>
        </p:txBody>
      </p:sp>
    </p:spTree>
    <p:extLst>
      <p:ext uri="{BB962C8B-B14F-4D97-AF65-F5344CB8AC3E}">
        <p14:creationId xmlns:p14="http://schemas.microsoft.com/office/powerpoint/2010/main" val="23873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9A238-79C5-F88B-7BD6-201B80E3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1ADBD-E3CA-1054-30B3-D7796F969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Identify the basic ADL sounds from a household using an AI model thereby helping to track an individual’s living condition with minimal human interference or assistance.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Incorporate a semi-automated annotation technique into the system for a further continuous learning model. </a:t>
            </a:r>
          </a:p>
          <a:p>
            <a:pPr algn="just"/>
            <a:endParaRPr lang="en-US" sz="2400" dirty="0">
              <a:solidFill>
                <a:srgbClr val="002060"/>
              </a:solidFill>
              <a:latin typeface="+mn-lt"/>
              <a:cs typeface="+mn-cs"/>
            </a:endParaRPr>
          </a:p>
          <a:p>
            <a:endParaRPr lang="en-US" sz="2400" dirty="0">
              <a:solidFill>
                <a:srgbClr val="002060"/>
              </a:solidFill>
              <a:latin typeface="+mn-lt"/>
              <a:cs typeface="+mn-cs"/>
            </a:endParaRPr>
          </a:p>
        </p:txBody>
      </p:sp>
      <p:pic>
        <p:nvPicPr>
          <p:cNvPr id="4" name="Picture 3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97BB54E0-F36D-C908-D694-A7B2FC8B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PREVIOUS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Sensor-Based Systems: Wearable sensors like accelerometers and gyroscopes used for ADL detection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Smart Homes: ADL detection via environmental sensors installed in smart homes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Computer Vision: Image processing techniques applied to recognize ADLs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Machine Learning &amp; AI: Application of deep learning techniques, particularly convolutional and LSTM networks, for recognizing ADLs from sensor data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Data Fusion: Combining data from multiple sources for enhanced ADL detection</a:t>
            </a: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AUDIO CLASSIFIER DESIGN PROCESS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BF900-1E6C-001B-B17D-882DE37F0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454097"/>
              </p:ext>
            </p:extLst>
          </p:nvPr>
        </p:nvGraphicFramePr>
        <p:xfrm>
          <a:off x="1371600" y="2357306"/>
          <a:ext cx="9176186" cy="296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427D-ED99-435D-9146-83DB7649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METHODOLOGY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939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6"/>
            <a:ext cx="3201366" cy="24331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6" name="Picture 5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46422CF2-A64E-5898-E611-E40C25FA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33" y="1029524"/>
            <a:ext cx="5717219" cy="4776472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pic>
        <p:nvPicPr>
          <p:cNvPr id="4" name="Picture 3" descr="A picture containing text, font, number, screenshot&#10;&#10;Description automatically generated">
            <a:extLst>
              <a:ext uri="{FF2B5EF4-FFF2-40B4-BE49-F238E27FC236}">
                <a16:creationId xmlns:a16="http://schemas.microsoft.com/office/drawing/2014/main" id="{3A8BE6FB-6120-A92C-455D-973B8230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06" y="2720953"/>
            <a:ext cx="3642708" cy="2845543"/>
          </a:xfrm>
          <a:prstGeom prst="rect">
            <a:avLst/>
          </a:prstGeom>
        </p:spPr>
      </p:pic>
      <p:pic>
        <p:nvPicPr>
          <p:cNvPr id="6" name="Picture 5" descr="A picture containing text, font, number, screenshot&#10;&#10;Description automatically generated">
            <a:extLst>
              <a:ext uri="{FF2B5EF4-FFF2-40B4-BE49-F238E27FC236}">
                <a16:creationId xmlns:a16="http://schemas.microsoft.com/office/drawing/2014/main" id="{F276980C-AE10-14C9-3FB3-EABF9933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350" y="2805541"/>
            <a:ext cx="3062029" cy="276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2825B-7774-84E3-2B50-DC23E8A3AA76}"/>
              </a:ext>
            </a:extLst>
          </p:cNvPr>
          <p:cNvSpPr txBox="1"/>
          <p:nvPr/>
        </p:nvSpPr>
        <p:spPr>
          <a:xfrm flipH="1">
            <a:off x="2827089" y="5847127"/>
            <a:ext cx="725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2060"/>
                </a:solidFill>
              </a:rPr>
              <a:t>Audio data were downloaded from an open-source website </a:t>
            </a:r>
            <a:r>
              <a:rPr lang="en-IN" sz="2000" dirty="0" err="1">
                <a:solidFill>
                  <a:srgbClr val="002060"/>
                </a:solidFill>
              </a:rPr>
              <a:t>Pixabay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F577-13FA-4A60-1213-26E9434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22" y="248856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 &amp; FEATURE EXTRACTION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670B-FB12-655C-F1B4-2E6BAA9FA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1752" y="2142390"/>
            <a:ext cx="4371634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MP3 to WAV conversion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Metadata creation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Data and sample rate </a:t>
            </a:r>
          </a:p>
          <a:p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 </a:t>
            </a:r>
          </a:p>
        </p:txBody>
      </p:sp>
      <p:pic>
        <p:nvPicPr>
          <p:cNvPr id="5" name="Picture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04EB77A3-90D5-EEA6-CA79-6324D36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86" y="181468"/>
            <a:ext cx="1281899" cy="666588"/>
          </a:xfrm>
          <a:prstGeom prst="rect">
            <a:avLst/>
          </a:prstGeom>
        </p:spPr>
      </p:pic>
      <p:pic>
        <p:nvPicPr>
          <p:cNvPr id="4" name="Picture 3" descr="A blue sound wave&#10;&#10;Description automatically generated with low confidence">
            <a:extLst>
              <a:ext uri="{FF2B5EF4-FFF2-40B4-BE49-F238E27FC236}">
                <a16:creationId xmlns:a16="http://schemas.microsoft.com/office/drawing/2014/main" id="{5408DF49-5D58-7C04-2FB8-CDC852D9E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87" y="1735753"/>
            <a:ext cx="4451786" cy="19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CB073-F030-60B8-6C05-EAAA1F6BD96D}"/>
              </a:ext>
            </a:extLst>
          </p:cNvPr>
          <p:cNvSpPr txBox="1"/>
          <p:nvPr/>
        </p:nvSpPr>
        <p:spPr>
          <a:xfrm>
            <a:off x="6590933" y="3614330"/>
            <a:ext cx="3048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Waveform representation of a 1.12-minute-long microwave audio signal.</a:t>
            </a:r>
            <a:endParaRPr lang="en-IN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8" name="Picture 7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85C0FCCD-C95F-9618-9A01-BB954850E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53" y="4230217"/>
            <a:ext cx="3820014" cy="12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1CCC2-AB82-E176-0EC4-CE5FE360D53C}"/>
              </a:ext>
            </a:extLst>
          </p:cNvPr>
          <p:cNvSpPr txBox="1"/>
          <p:nvPr/>
        </p:nvSpPr>
        <p:spPr>
          <a:xfrm>
            <a:off x="6440484" y="5526032"/>
            <a:ext cx="3898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Spectrogram of a 1.12-minute-long microwave audio signal</a:t>
            </a:r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9BBB6-528F-86FE-A6A4-FF1E39CCAEAD}"/>
              </a:ext>
            </a:extLst>
          </p:cNvPr>
          <p:cNvSpPr txBox="1"/>
          <p:nvPr/>
        </p:nvSpPr>
        <p:spPr>
          <a:xfrm>
            <a:off x="496331" y="4715610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spc="-5" dirty="0">
                <a:solidFill>
                  <a:srgbClr val="002060"/>
                </a:solidFill>
                <a:effectLst/>
                <a:latin typeface="+mn-lt"/>
                <a:ea typeface="SimSun" panose="02010600030101010101" pitchFamily="2" charset="-122"/>
              </a:rPr>
              <a:t>Mel-Frequency Cepstral Coefficients (MFCCs)</a:t>
            </a:r>
            <a:r>
              <a:rPr lang="en-US" sz="2000" dirty="0">
                <a:solidFill>
                  <a:srgbClr val="002060"/>
                </a:solidFill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520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756</Words>
  <Application>Microsoft Office PowerPoint</Application>
  <PresentationFormat>Widescreen</PresentationFormat>
  <Paragraphs>135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futura-pt</vt:lpstr>
      <vt:lpstr>Times New Roman</vt:lpstr>
      <vt:lpstr>Verdana</vt:lpstr>
      <vt:lpstr>Office Theme</vt:lpstr>
      <vt:lpstr>ACTIVITIES OF DAILY LIVING DETECTION USING SMART MICROPHONES</vt:lpstr>
      <vt:lpstr>INTRODUCTION</vt:lpstr>
      <vt:lpstr>PROBLEM STATEMENT</vt:lpstr>
      <vt:lpstr>PREVIOUS WORK</vt:lpstr>
      <vt:lpstr>AUDIO CLASSIFIER DESIGN PROCESS</vt:lpstr>
      <vt:lpstr>METHODOLOGY </vt:lpstr>
      <vt:lpstr>ARCHITECTURE </vt:lpstr>
      <vt:lpstr>DATASET</vt:lpstr>
      <vt:lpstr>DATA PREPROCESSING &amp; FEATURE EXTRACTION </vt:lpstr>
      <vt:lpstr>MODEL TRAINING  </vt:lpstr>
      <vt:lpstr>AUDIO CLASSIFIER : SVM</vt:lpstr>
      <vt:lpstr>REAL-TIME ADL CAPTURE </vt:lpstr>
      <vt:lpstr>ADL DETECTION, ANNOTATION, AND LOGGING </vt:lpstr>
      <vt:lpstr>CONCLUSION</vt:lpstr>
      <vt:lpstr>ACKNOWLEDGMENT 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McCloskey</dc:creator>
  <cp:lastModifiedBy>Athulya Shaji</cp:lastModifiedBy>
  <cp:revision>65</cp:revision>
  <dcterms:created xsi:type="dcterms:W3CDTF">2019-03-01T14:17:43Z</dcterms:created>
  <dcterms:modified xsi:type="dcterms:W3CDTF">2024-07-28T00:13:57Z</dcterms:modified>
</cp:coreProperties>
</file>